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1" r:id="rId2"/>
    <p:sldId id="316" r:id="rId3"/>
    <p:sldId id="317" r:id="rId4"/>
    <p:sldId id="318" r:id="rId5"/>
    <p:sldId id="272" r:id="rId6"/>
    <p:sldId id="277" r:id="rId7"/>
    <p:sldId id="319" r:id="rId8"/>
    <p:sldId id="279" r:id="rId9"/>
    <p:sldId id="280" r:id="rId10"/>
    <p:sldId id="281" r:id="rId11"/>
    <p:sldId id="339" r:id="rId12"/>
    <p:sldId id="320" r:id="rId13"/>
    <p:sldId id="287" r:id="rId14"/>
    <p:sldId id="297" r:id="rId15"/>
    <p:sldId id="302" r:id="rId16"/>
    <p:sldId id="303" r:id="rId17"/>
    <p:sldId id="304" r:id="rId18"/>
    <p:sldId id="327" r:id="rId19"/>
    <p:sldId id="323" r:id="rId20"/>
    <p:sldId id="343" r:id="rId21"/>
    <p:sldId id="357" r:id="rId22"/>
    <p:sldId id="344" r:id="rId23"/>
    <p:sldId id="330" r:id="rId24"/>
    <p:sldId id="358" r:id="rId25"/>
    <p:sldId id="333" r:id="rId26"/>
    <p:sldId id="331" r:id="rId27"/>
    <p:sldId id="334" r:id="rId28"/>
    <p:sldId id="335" r:id="rId29"/>
    <p:sldId id="308" r:id="rId30"/>
    <p:sldId id="311" r:id="rId31"/>
    <p:sldId id="313" r:id="rId32"/>
    <p:sldId id="340" r:id="rId33"/>
    <p:sldId id="342" r:id="rId34"/>
    <p:sldId id="294" r:id="rId35"/>
    <p:sldId id="305" r:id="rId36"/>
    <p:sldId id="306" r:id="rId37"/>
    <p:sldId id="295" r:id="rId38"/>
    <p:sldId id="324" r:id="rId39"/>
    <p:sldId id="360" r:id="rId40"/>
    <p:sldId id="345" r:id="rId41"/>
    <p:sldId id="349" r:id="rId42"/>
    <p:sldId id="348" r:id="rId43"/>
    <p:sldId id="350" r:id="rId44"/>
    <p:sldId id="351" r:id="rId45"/>
    <p:sldId id="352" r:id="rId46"/>
    <p:sldId id="354" r:id="rId47"/>
    <p:sldId id="355" r:id="rId48"/>
    <p:sldId id="356" r:id="rId49"/>
    <p:sldId id="353" r:id="rId50"/>
    <p:sldId id="35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700" autoAdjust="0"/>
  </p:normalViewPr>
  <p:slideViewPr>
    <p:cSldViewPr>
      <p:cViewPr varScale="1">
        <p:scale>
          <a:sx n="70" d="100"/>
          <a:sy n="70" d="100"/>
        </p:scale>
        <p:origin x="-8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9EE46-AC67-4C28-AC2A-E0B964C90DEF}" type="datetimeFigureOut">
              <a:rPr lang="en-US" smtClean="0"/>
              <a:pPr/>
              <a:t>7/21/2017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5187D-DC40-47E2-B446-AC348038A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Hi, I am Tanvir Ahmed</a:t>
            </a:r>
            <a:r>
              <a:rPr lang="en-US" baseline="0" smtClean="0"/>
              <a:t> Khan. Traditional Spectrum Management System is largely underutilized and CRNs improves this utilization. However, employing multiple radios on CRNs degrades the throughput. Today I will show you an approach to overcome this throughput degradation.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describe the approach in this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look at the background of our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5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Since 2014 the mobile spectrum demand has surpassed the capacity of wireless spectrum. So, there is a Spectrum scarcity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Moreover,</a:t>
            </a:r>
            <a:r>
              <a:rPr lang="en-US" baseline="0" dirty="0" smtClean="0"/>
              <a:t> traditionally spectrum are licensed in a fixed manner, resulting in spectrum under-utilization.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8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let us see how</a:t>
            </a:r>
            <a:r>
              <a:rPr lang="en-US" baseline="0" dirty="0" smtClean="0"/>
              <a:t> can we increase this spectrum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5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Does not consider intra-user radio interference in case of </a:t>
            </a:r>
            <a:r>
              <a:rPr lang="en-US" dirty="0" err="1" smtClean="0">
                <a:solidFill>
                  <a:srgbClr val="FF0000"/>
                </a:solidFill>
              </a:rPr>
              <a:t>omnidirectional</a:t>
            </a:r>
            <a:r>
              <a:rPr lang="en-US" dirty="0" smtClean="0">
                <a:solidFill>
                  <a:srgbClr val="FF0000"/>
                </a:solidFill>
              </a:rPr>
              <a:t> antenna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B235-0C5A-47B9-BBB5-A42D877B9FB0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76-36ED-4FB2-B362-5FAF0600629E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5260D-7141-4579-81D9-38647F11C8ED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6CA-7574-440A-96D4-4102C3AA539C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1599-7C06-4D29-B089-B003833940BF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A74C-1295-4FA9-A237-F76B19BCC0F0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9372-E8ED-4F72-8BE3-61F604274E26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E68-D890-48B6-A470-753584C71019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F95D-C75E-4DDC-8CBD-DED4995C2915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B837-FD09-41E7-B872-3E7389785772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6762-A287-4D66-B1A5-F2423B02207F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299C-6881-4927-8BDA-7E40CF18A5F4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ut.fi/kurssit/SGN-5876/netSimSGN.pdf" TargetMode="External"/><Relationship Id="rId2" Type="http://schemas.openxmlformats.org/officeDocument/2006/relationships/hyperlink" Target="http://www.carlsonwireless.com/ruralconnec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ndards.ieee.org/about/get/802/802.11.html" TargetMode="External"/><Relationship Id="rId4" Type="http://schemas.openxmlformats.org/officeDocument/2006/relationships/hyperlink" Target="http://www.coe.neu.edu/Research/krclab/crens3/paper/cre-ns3.pdf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216/book/node79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Overcoming Throughput Degradation in Multi-Radio Cognitive Radio Networks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78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D</a:t>
            </a:r>
            <a:r>
              <a:rPr lang="en-US" sz="2200" dirty="0" smtClean="0"/>
              <a:t>efense </a:t>
            </a:r>
            <a:r>
              <a:rPr lang="en-US" sz="2200" dirty="0" smtClean="0"/>
              <a:t>Examination of M.Sc. Thesis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by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Tanvir Ahmed Khan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Student ID: 1014052013</a:t>
            </a:r>
            <a:endParaRPr lang="en-US" sz="2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352800"/>
            <a:ext cx="6400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Supervised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t>by:</a:t>
            </a:r>
          </a:p>
          <a:p>
            <a:pPr lvl="0" algn="ctr">
              <a:spcBef>
                <a:spcPct val="20000"/>
              </a:spcBef>
            </a:pPr>
            <a:r>
              <a:rPr lang="es-ES" sz="2000" dirty="0" smtClean="0"/>
              <a:t>A. B. M. Alim Al Islam, </a:t>
            </a:r>
            <a:r>
              <a:rPr lang="es-ES" sz="2000" dirty="0" err="1" smtClean="0"/>
              <a:t>Associate</a:t>
            </a:r>
            <a:r>
              <a:rPr lang="es-ES" sz="2000" dirty="0" smtClean="0"/>
              <a:t> </a:t>
            </a:r>
            <a:r>
              <a:rPr lang="en-US" sz="2000" dirty="0" smtClean="0"/>
              <a:t>Professor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Bue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8100" y="4419600"/>
            <a:ext cx="14478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6015335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Dept. of CSE, BUET</a:t>
            </a:r>
            <a:endParaRPr lang="en-US" sz="2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usArm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1170296" cy="1170296"/>
          </a:xfrm>
          <a:prstGeom prst="rect">
            <a:avLst/>
          </a:prstGeom>
        </p:spPr>
      </p:pic>
      <p:pic>
        <p:nvPicPr>
          <p:cNvPr id="19" name="Picture 18" descr="carlson-3d-illustration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416" y="4984253"/>
            <a:ext cx="3327400" cy="1459763"/>
          </a:xfrm>
          <a:prstGeom prst="rect">
            <a:avLst/>
          </a:prstGeom>
        </p:spPr>
      </p:pic>
      <p:pic>
        <p:nvPicPr>
          <p:cNvPr id="20" name="Picture 19" descr="multimedia2_g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074" y="4974608"/>
            <a:ext cx="3168028" cy="1058242"/>
          </a:xfrm>
          <a:prstGeom prst="rect">
            <a:avLst/>
          </a:prstGeom>
        </p:spPr>
      </p:pic>
      <p:pic>
        <p:nvPicPr>
          <p:cNvPr id="12" name="Picture 11" descr="military-networks-simulation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84" y="2354241"/>
            <a:ext cx="3060001" cy="1524000"/>
          </a:xfrm>
          <a:prstGeom prst="rect">
            <a:avLst/>
          </a:prstGeom>
        </p:spPr>
      </p:pic>
      <p:pic>
        <p:nvPicPr>
          <p:cNvPr id="13" name="Picture 12" descr="iq3dsUB9QqF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8192" y="1877704"/>
            <a:ext cx="3075440" cy="19812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Applications of CRNs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01457" y="4401456"/>
            <a:ext cx="1341087" cy="1341087"/>
            <a:chOff x="2453656" y="1508931"/>
            <a:chExt cx="1341087" cy="1341087"/>
          </a:xfrm>
        </p:grpSpPr>
        <p:sp>
          <p:nvSpPr>
            <p:cNvPr id="34" name="Oval 33"/>
            <p:cNvSpPr/>
            <p:nvPr/>
          </p:nvSpPr>
          <p:spPr>
            <a:xfrm>
              <a:off x="2453656" y="1508931"/>
              <a:ext cx="1341087" cy="134108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/>
            <p:nvPr/>
          </p:nvSpPr>
          <p:spPr>
            <a:xfrm>
              <a:off x="2650054" y="1601586"/>
              <a:ext cx="948291" cy="9482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kern="1200" baseline="-25000" dirty="0" smtClean="0"/>
                <a:t>CRNs</a:t>
              </a:r>
              <a:endParaRPr lang="en-US" sz="3600" b="1" kern="1200" baseline="-25000" dirty="0"/>
            </a:p>
          </p:txBody>
        </p:sp>
      </p:grpSp>
      <p:sp>
        <p:nvSpPr>
          <p:cNvPr id="16" name="Left Arrow 15"/>
          <p:cNvSpPr/>
          <p:nvPr/>
        </p:nvSpPr>
        <p:spPr>
          <a:xfrm rot="763249">
            <a:off x="3495576" y="4539503"/>
            <a:ext cx="379026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2180772" y="3982468"/>
            <a:ext cx="1274032" cy="1019226"/>
            <a:chOff x="818406" y="1118971"/>
            <a:chExt cx="1274032" cy="1019226"/>
          </a:xfrm>
        </p:grpSpPr>
        <p:sp>
          <p:nvSpPr>
            <p:cNvPr id="32" name="Rounded Rectangle 31"/>
            <p:cNvSpPr/>
            <p:nvPr/>
          </p:nvSpPr>
          <p:spPr>
            <a:xfrm>
              <a:off x="818406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7"/>
            <p:cNvSpPr/>
            <p:nvPr/>
          </p:nvSpPr>
          <p:spPr>
            <a:xfrm>
              <a:off x="848258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High-Speed Rural Internet</a:t>
              </a:r>
              <a:endParaRPr lang="en-US" sz="1900" kern="1200" dirty="0"/>
            </a:p>
          </p:txBody>
        </p:sp>
      </p:grpSp>
      <p:sp>
        <p:nvSpPr>
          <p:cNvPr id="18" name="Left Arrow 17"/>
          <p:cNvSpPr/>
          <p:nvPr/>
        </p:nvSpPr>
        <p:spPr>
          <a:xfrm rot="3859375">
            <a:off x="3875661" y="3977210"/>
            <a:ext cx="478562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3204850" y="2892865"/>
            <a:ext cx="1274032" cy="1019226"/>
            <a:chOff x="1757049" y="340"/>
            <a:chExt cx="1274032" cy="1019226"/>
          </a:xfrm>
        </p:grpSpPr>
        <p:sp>
          <p:nvSpPr>
            <p:cNvPr id="30" name="Rounded Rectangle 29"/>
            <p:cNvSpPr/>
            <p:nvPr/>
          </p:nvSpPr>
          <p:spPr>
            <a:xfrm>
              <a:off x="1757049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10"/>
            <p:cNvSpPr/>
            <p:nvPr/>
          </p:nvSpPr>
          <p:spPr>
            <a:xfrm>
              <a:off x="1786901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Military Networks</a:t>
              </a:r>
              <a:endParaRPr lang="en-US" sz="1900" kern="1200" dirty="0"/>
            </a:p>
          </p:txBody>
        </p:sp>
      </p:grpSp>
      <p:sp>
        <p:nvSpPr>
          <p:cNvPr id="22" name="Left Arrow 21"/>
          <p:cNvSpPr/>
          <p:nvPr/>
        </p:nvSpPr>
        <p:spPr>
          <a:xfrm rot="6962757">
            <a:off x="4756135" y="3966422"/>
            <a:ext cx="428908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4665118" y="2892865"/>
            <a:ext cx="1274032" cy="1019226"/>
            <a:chOff x="3217317" y="340"/>
            <a:chExt cx="1274032" cy="1019226"/>
          </a:xfrm>
        </p:grpSpPr>
        <p:sp>
          <p:nvSpPr>
            <p:cNvPr id="28" name="Rounded Rectangle 27"/>
            <p:cNvSpPr/>
            <p:nvPr/>
          </p:nvSpPr>
          <p:spPr>
            <a:xfrm>
              <a:off x="3217317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13"/>
            <p:cNvSpPr/>
            <p:nvPr/>
          </p:nvSpPr>
          <p:spPr>
            <a:xfrm>
              <a:off x="3247169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Emergency Networks</a:t>
              </a:r>
              <a:endParaRPr lang="en-US" sz="1900" kern="1200" dirty="0"/>
            </a:p>
          </p:txBody>
        </p:sp>
      </p:grpSp>
      <p:sp>
        <p:nvSpPr>
          <p:cNvPr id="24" name="Left Arrow 23"/>
          <p:cNvSpPr/>
          <p:nvPr/>
        </p:nvSpPr>
        <p:spPr>
          <a:xfrm rot="9611750">
            <a:off x="5269889" y="4543236"/>
            <a:ext cx="350190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oup 24"/>
          <p:cNvGrpSpPr/>
          <p:nvPr/>
        </p:nvGrpSpPr>
        <p:grpSpPr>
          <a:xfrm>
            <a:off x="5647303" y="4011496"/>
            <a:ext cx="1274032" cy="1019226"/>
            <a:chOff x="4155960" y="1118971"/>
            <a:chExt cx="1274032" cy="1019226"/>
          </a:xfrm>
        </p:grpSpPr>
        <p:sp>
          <p:nvSpPr>
            <p:cNvPr id="26" name="Rounded Rectangle 25"/>
            <p:cNvSpPr/>
            <p:nvPr/>
          </p:nvSpPr>
          <p:spPr>
            <a:xfrm>
              <a:off x="4155960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16"/>
            <p:cNvSpPr/>
            <p:nvPr/>
          </p:nvSpPr>
          <p:spPr>
            <a:xfrm>
              <a:off x="4185812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Multimedia</a:t>
              </a:r>
              <a:endParaRPr lang="en-US" sz="1900" kern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33400" y="641246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RuralConnect</a:t>
            </a:r>
            <a:r>
              <a:rPr lang="en-US" dirty="0" smtClean="0"/>
              <a:t> by CARLSON Wireless Technologies, Inc. [12]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of Increasing Spectrum Utilization: Multi-radio </a:t>
            </a:r>
            <a:r>
              <a:rPr lang="en-US" dirty="0"/>
              <a:t>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636" y="1981200"/>
            <a:ext cx="3394364" cy="3162770"/>
            <a:chOff x="2590800" y="2388352"/>
            <a:chExt cx="3962400" cy="3916679"/>
          </a:xfrm>
        </p:grpSpPr>
        <p:pic>
          <p:nvPicPr>
            <p:cNvPr id="4" name="Picture 3" descr="one.png"/>
            <p:cNvPicPr>
              <a:picLocks noChangeAspect="1"/>
            </p:cNvPicPr>
            <p:nvPr/>
          </p:nvPicPr>
          <p:blipFill>
            <a:blip r:embed="rId2" cstate="print"/>
            <a:srcRect l="15953" r="14008"/>
            <a:stretch>
              <a:fillRect/>
            </a:stretch>
          </p:blipFill>
          <p:spPr>
            <a:xfrm>
              <a:off x="2590800" y="2388352"/>
              <a:ext cx="3962400" cy="391667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73992" y="488134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00400" y="2020135"/>
            <a:ext cx="3022810" cy="3079527"/>
            <a:chOff x="2743200" y="2429296"/>
            <a:chExt cx="3657600" cy="4098851"/>
          </a:xfrm>
        </p:grpSpPr>
        <p:pic>
          <p:nvPicPr>
            <p:cNvPr id="7" name="Picture 6" descr="one.png"/>
            <p:cNvPicPr>
              <a:picLocks noChangeAspect="1"/>
            </p:cNvPicPr>
            <p:nvPr/>
          </p:nvPicPr>
          <p:blipFill>
            <a:blip r:embed="rId3" cstate="print"/>
            <a:srcRect l="17510" r="15564"/>
            <a:stretch>
              <a:fillRect/>
            </a:stretch>
          </p:blipFill>
          <p:spPr>
            <a:xfrm>
              <a:off x="2743200" y="2429296"/>
              <a:ext cx="3657600" cy="40988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73992" y="501782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12635" y="2008152"/>
            <a:ext cx="2887014" cy="3091510"/>
            <a:chOff x="2650692" y="2292816"/>
            <a:chExt cx="3842616" cy="4114800"/>
          </a:xfrm>
        </p:grpSpPr>
        <p:pic>
          <p:nvPicPr>
            <p:cNvPr id="10" name="Picture 9" descr="one.png"/>
            <p:cNvPicPr>
              <a:picLocks noChangeAspect="1"/>
            </p:cNvPicPr>
            <p:nvPr/>
          </p:nvPicPr>
          <p:blipFill>
            <a:blip r:embed="rId4" cstate="print"/>
            <a:srcRect l="14397" r="15564"/>
            <a:stretch>
              <a:fillRect/>
            </a:stretch>
          </p:blipFill>
          <p:spPr>
            <a:xfrm>
              <a:off x="2650692" y="2292816"/>
              <a:ext cx="3842616" cy="4114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69528" y="5782388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6395" y="5037364"/>
            <a:ext cx="28816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Improves network capacity [2,3]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1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Decreases the number of retransmission per packet [6]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0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Enables heterogeneous wireless access 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Multi-radio Cognitive Radio Networks</a:t>
            </a:r>
            <a:endParaRPr lang="en-US" dirty="0"/>
          </a:p>
        </p:txBody>
      </p:sp>
      <p:pic>
        <p:nvPicPr>
          <p:cNvPr id="5" name="Picture 4" descr="mrcrn.png"/>
          <p:cNvPicPr>
            <a:picLocks noChangeAspect="1"/>
          </p:cNvPicPr>
          <p:nvPr/>
        </p:nvPicPr>
        <p:blipFill>
          <a:blip r:embed="rId2" cstate="print"/>
          <a:srcRect t="12000" b="16000"/>
          <a:stretch>
            <a:fillRect/>
          </a:stretch>
        </p:blipFill>
        <p:spPr>
          <a:xfrm>
            <a:off x="342221" y="1690839"/>
            <a:ext cx="8459559" cy="45681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3104" y="4607256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1720" y="4612944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Ahmadi et al., Vehicular Technology Conference (VTC) Fall, 2012 [1]</a:t>
            </a:r>
          </a:p>
          <a:p>
            <a:pPr lvl="1"/>
            <a:r>
              <a:rPr lang="en-US" dirty="0" smtClean="0"/>
              <a:t>Solve channel assignment problem for the single receiver radio cases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Consider only two sender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investigate the performance of the network while varying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Zhong et al., Wireless Personal Communications (WPC), 2014 [9]</a:t>
            </a:r>
          </a:p>
          <a:p>
            <a:pPr lvl="1"/>
            <a:r>
              <a:rPr lang="en-US" dirty="0" smtClean="0"/>
              <a:t>Present a channel assignment algorithm for multi-radio cognitive radio networks</a:t>
            </a:r>
          </a:p>
          <a:p>
            <a:pPr lvl="2"/>
            <a:r>
              <a:rPr lang="en-US" dirty="0" smtClean="0"/>
              <a:t>Assign channels among available radios through ranking only the available channels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consider conditions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analysis on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Li et al., ACM </a:t>
            </a:r>
            <a:r>
              <a:rPr lang="en-US" dirty="0" err="1" smtClean="0"/>
              <a:t>MSWiM</a:t>
            </a:r>
            <a:r>
              <a:rPr lang="en-US" dirty="0" smtClean="0"/>
              <a:t>, 2014 [5]</a:t>
            </a:r>
          </a:p>
          <a:p>
            <a:pPr lvl="1"/>
            <a:r>
              <a:rPr lang="en-US" dirty="0" smtClean="0"/>
              <a:t>Present a rendezvous channel establishment algorithm for multi-radio cognitive radio networks</a:t>
            </a:r>
          </a:p>
          <a:p>
            <a:pPr lvl="1"/>
            <a:r>
              <a:rPr lang="en-US" dirty="0" smtClean="0"/>
              <a:t>Show that maximum time to rendezvous reduces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provide any approach on how these radios will be used for data transmission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network throughput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impact of varying number of radios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Khan et al., IEEE WiMob, 2015 [4]</a:t>
            </a:r>
          </a:p>
          <a:p>
            <a:pPr lvl="1"/>
            <a:r>
              <a:rPr lang="en-US" dirty="0" smtClean="0"/>
              <a:t>Employ multiple radios for data transmission</a:t>
            </a:r>
          </a:p>
          <a:p>
            <a:pPr lvl="2"/>
            <a:r>
              <a:rPr lang="en-US" dirty="0" smtClean="0"/>
              <a:t>Reduce delay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Decrease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Behind 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Improvement in delay </a:t>
            </a:r>
            <a:r>
              <a:rPr lang="en-US" dirty="0" smtClean="0"/>
              <a:t>at the cost of </a:t>
            </a:r>
            <a:r>
              <a:rPr lang="en-US" dirty="0" smtClean="0">
                <a:solidFill>
                  <a:srgbClr val="FF0000"/>
                </a:solidFill>
              </a:rPr>
              <a:t>throughput degradation</a:t>
            </a:r>
            <a:r>
              <a:rPr lang="en-US" dirty="0" smtClean="0"/>
              <a:t> </a:t>
            </a:r>
            <a:r>
              <a:rPr lang="en-US" sz="2400" i="1" dirty="0" smtClean="0"/>
              <a:t>(Khan et al., IEEE </a:t>
            </a:r>
            <a:r>
              <a:rPr lang="en-US" sz="2400" i="1" dirty="0" err="1" smtClean="0"/>
              <a:t>WiMob</a:t>
            </a:r>
            <a:r>
              <a:rPr lang="en-US" sz="2400" i="1" dirty="0" smtClean="0"/>
              <a:t>, 2015)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0" y="3305251"/>
            <a:ext cx="4525032" cy="213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14"/>
          <p:cNvSpPr/>
          <p:nvPr/>
        </p:nvSpPr>
        <p:spPr>
          <a:xfrm>
            <a:off x="906440" y="3810000"/>
            <a:ext cx="3581400" cy="9906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1" y="3305251"/>
            <a:ext cx="4166858" cy="21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eform 11"/>
          <p:cNvSpPr/>
          <p:nvPr/>
        </p:nvSpPr>
        <p:spPr>
          <a:xfrm>
            <a:off x="5562600" y="3695700"/>
            <a:ext cx="3276600" cy="12192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11563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4400" dirty="0" smtClean="0"/>
              <a:t>How to overcome the </a:t>
            </a:r>
            <a:r>
              <a:rPr lang="en-US" sz="4400" dirty="0" smtClean="0">
                <a:solidFill>
                  <a:srgbClr val="FF0000"/>
                </a:solidFill>
              </a:rPr>
              <a:t>throughput degradation</a:t>
            </a:r>
            <a:r>
              <a:rPr lang="en-US" sz="4400" dirty="0" smtClean="0"/>
              <a:t> in multi-radio CRNs?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and research problem</a:t>
            </a:r>
          </a:p>
          <a:p>
            <a:r>
              <a:rPr lang="en-US" dirty="0" smtClean="0"/>
              <a:t>Proposed methodology</a:t>
            </a:r>
          </a:p>
          <a:p>
            <a:r>
              <a:rPr lang="en-US" dirty="0" smtClean="0"/>
              <a:t>Experimentation and 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891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lowchart: Alternate Process 2"/>
          <p:cNvSpPr/>
          <p:nvPr/>
        </p:nvSpPr>
        <p:spPr>
          <a:xfrm>
            <a:off x="3009900" y="1447800"/>
            <a:ext cx="3124200" cy="609600"/>
          </a:xfrm>
          <a:prstGeom prst="flowChartAlternateProcess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Transmission layer packet is sent to the SU agent, </a:t>
            </a:r>
            <a:r>
              <a:rPr lang="en-US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sendPacket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9900" y="2286000"/>
            <a:ext cx="3124200" cy="609600"/>
          </a:xfrm>
          <a:prstGeom prst="rect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SU agent selects a radio to transmit the packet, </a:t>
            </a:r>
            <a:r>
              <a:rPr lang="en-US" sz="16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getSelectedRadio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2324100" y="3401777"/>
            <a:ext cx="4495800" cy="990600"/>
          </a:xfrm>
          <a:prstGeom prst="flowChartDecision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Radio senses PU’s activities, </a:t>
            </a:r>
            <a:r>
              <a:rPr lang="en-US" sz="1600" dirty="0" err="1">
                <a:solidFill>
                  <a:schemeClr val="tx1"/>
                </a:solidFill>
              </a:rPr>
              <a:t>startSensing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4419600"/>
            <a:ext cx="3124200" cy="609600"/>
          </a:xfrm>
          <a:prstGeom prst="rect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Radio transmits the packet, </a:t>
            </a:r>
            <a:r>
              <a:rPr lang="en-US" sz="1600" dirty="0" err="1">
                <a:solidFill>
                  <a:schemeClr val="tx1"/>
                </a:solidFill>
              </a:rPr>
              <a:t>transmitPacket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Flowchart: Decision 9"/>
          <p:cNvSpPr/>
          <p:nvPr/>
        </p:nvSpPr>
        <p:spPr>
          <a:xfrm>
            <a:off x="342900" y="5400676"/>
            <a:ext cx="3505200" cy="609600"/>
          </a:xfrm>
          <a:prstGeom prst="flowChartDecision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Transmission end?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1506372" y="6248400"/>
            <a:ext cx="1178256" cy="457200"/>
          </a:xfrm>
          <a:prstGeom prst="flowChartAlternateProcess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15000" y="4462463"/>
            <a:ext cx="3124200" cy="609600"/>
          </a:xfrm>
          <a:prstGeom prst="rect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Radio switches it channel, </a:t>
            </a:r>
            <a:r>
              <a:rPr lang="en-US" sz="1600" dirty="0" err="1">
                <a:solidFill>
                  <a:schemeClr val="tx1"/>
                </a:solidFill>
              </a:rPr>
              <a:t>startSwitching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15000" y="5427223"/>
            <a:ext cx="3124200" cy="609600"/>
          </a:xfrm>
          <a:prstGeom prst="rect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 agent selects a channel for radio, </a:t>
            </a:r>
            <a:r>
              <a:rPr lang="en-US" sz="1600" dirty="0" err="1">
                <a:solidFill>
                  <a:schemeClr val="tx1"/>
                </a:solidFill>
              </a:rPr>
              <a:t>getSelectedChannel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3" idx="2"/>
            <a:endCxn id="7" idx="0"/>
          </p:cNvCxnSpPr>
          <p:nvPr/>
        </p:nvCxnSpPr>
        <p:spPr>
          <a:xfrm>
            <a:off x="4572000" y="2057400"/>
            <a:ext cx="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4572000" y="2895600"/>
            <a:ext cx="0" cy="50617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8" idx="1"/>
            <a:endCxn id="9" idx="0"/>
          </p:cNvCxnSpPr>
          <p:nvPr/>
        </p:nvCxnSpPr>
        <p:spPr>
          <a:xfrm rot="10800000" flipV="1">
            <a:off x="2095500" y="3897076"/>
            <a:ext cx="228600" cy="522523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8" idx="3"/>
            <a:endCxn id="12" idx="0"/>
          </p:cNvCxnSpPr>
          <p:nvPr/>
        </p:nvCxnSpPr>
        <p:spPr>
          <a:xfrm>
            <a:off x="6819900" y="3897077"/>
            <a:ext cx="457200" cy="565386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  <a:endCxn id="10" idx="0"/>
          </p:cNvCxnSpPr>
          <p:nvPr/>
        </p:nvCxnSpPr>
        <p:spPr>
          <a:xfrm>
            <a:off x="2095500" y="5029200"/>
            <a:ext cx="0" cy="3714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1" idx="0"/>
          </p:cNvCxnSpPr>
          <p:nvPr/>
        </p:nvCxnSpPr>
        <p:spPr>
          <a:xfrm>
            <a:off x="2095500" y="6010276"/>
            <a:ext cx="0" cy="23812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  <a:endCxn id="13" idx="0"/>
          </p:cNvCxnSpPr>
          <p:nvPr/>
        </p:nvCxnSpPr>
        <p:spPr>
          <a:xfrm>
            <a:off x="7277100" y="5072063"/>
            <a:ext cx="0" cy="355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3" idx="3"/>
          </p:cNvCxnSpPr>
          <p:nvPr/>
        </p:nvCxnSpPr>
        <p:spPr>
          <a:xfrm flipH="1" flipV="1">
            <a:off x="4572000" y="3107854"/>
            <a:ext cx="4267200" cy="2624169"/>
          </a:xfrm>
          <a:prstGeom prst="bentConnector3">
            <a:avLst>
              <a:gd name="adj1" fmla="val -5357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Elbow Connector 3072"/>
          <p:cNvCxnSpPr>
            <a:stCxn id="10" idx="1"/>
          </p:cNvCxnSpPr>
          <p:nvPr/>
        </p:nvCxnSpPr>
        <p:spPr>
          <a:xfrm rot="10800000" flipH="1">
            <a:off x="342900" y="3107854"/>
            <a:ext cx="4229100" cy="2597622"/>
          </a:xfrm>
          <a:prstGeom prst="bentConnector3">
            <a:avLst>
              <a:gd name="adj1" fmla="val -5405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9" name="TextBox 3108"/>
          <p:cNvSpPr txBox="1"/>
          <p:nvPr/>
        </p:nvSpPr>
        <p:spPr>
          <a:xfrm>
            <a:off x="1676400" y="3520589"/>
            <a:ext cx="781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Idle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6686551" y="3518848"/>
            <a:ext cx="781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Busy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2266951" y="5943600"/>
            <a:ext cx="781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-19049" y="5715000"/>
            <a:ext cx="781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No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231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109" grpId="0"/>
      <p:bldP spid="71" grpId="0"/>
      <p:bldP spid="72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Proposed </a:t>
            </a:r>
            <a:r>
              <a:rPr lang="en-US" dirty="0" smtClean="0"/>
              <a:t>Methodology: Intra-user Collision Avoidance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0" b="19208"/>
          <a:stretch/>
        </p:blipFill>
        <p:spPr>
          <a:xfrm>
            <a:off x="968625" y="2032379"/>
            <a:ext cx="7206751" cy="36826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And Channel Selections </a:t>
            </a:r>
            <a:br>
              <a:rPr lang="en-US" dirty="0" smtClean="0"/>
            </a:br>
            <a:r>
              <a:rPr lang="en-US" dirty="0" smtClean="0"/>
              <a:t>in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 based multi-radio exploitation</a:t>
            </a:r>
            <a:endParaRPr lang="en-US" dirty="0"/>
          </a:p>
        </p:txBody>
      </p:sp>
      <p:pic>
        <p:nvPicPr>
          <p:cNvPr id="5" name="Picture 4" descr="chan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00" y="2431530"/>
            <a:ext cx="2286000" cy="552621"/>
          </a:xfrm>
          <a:prstGeom prst="rect">
            <a:avLst/>
          </a:prstGeom>
        </p:spPr>
      </p:pic>
      <p:pic>
        <p:nvPicPr>
          <p:cNvPr id="6" name="Picture 5" descr="chann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3347887"/>
            <a:ext cx="2286000" cy="552621"/>
          </a:xfrm>
          <a:prstGeom prst="rect">
            <a:avLst/>
          </a:prstGeom>
        </p:spPr>
      </p:pic>
      <p:pic>
        <p:nvPicPr>
          <p:cNvPr id="8" name="Picture 7" descr="radi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2103" y="2362200"/>
            <a:ext cx="489404" cy="685800"/>
          </a:xfrm>
          <a:prstGeom prst="rect">
            <a:avLst/>
          </a:prstGeom>
        </p:spPr>
      </p:pic>
      <p:pic>
        <p:nvPicPr>
          <p:cNvPr id="9" name="Picture 8" descr="radi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7893" y="3282288"/>
            <a:ext cx="489404" cy="685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1600" y="28956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86600" y="28194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Packet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0" idx="3"/>
            <a:endCxn id="8" idx="1"/>
          </p:cNvCxnSpPr>
          <p:nvPr/>
        </p:nvCxnSpPr>
        <p:spPr>
          <a:xfrm flipV="1">
            <a:off x="2438400" y="2705100"/>
            <a:ext cx="593810" cy="533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9" idx="1"/>
          </p:cNvCxnSpPr>
          <p:nvPr/>
        </p:nvCxnSpPr>
        <p:spPr>
          <a:xfrm>
            <a:off x="2438400" y="3238500"/>
            <a:ext cx="609600" cy="386688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6" idx="1"/>
          </p:cNvCxnSpPr>
          <p:nvPr/>
        </p:nvCxnSpPr>
        <p:spPr>
          <a:xfrm>
            <a:off x="3581400" y="2705100"/>
            <a:ext cx="304800" cy="91909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5" idx="1"/>
          </p:cNvCxnSpPr>
          <p:nvPr/>
        </p:nvCxnSpPr>
        <p:spPr>
          <a:xfrm flipV="1">
            <a:off x="3597190" y="2707841"/>
            <a:ext cx="289010" cy="917347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11" idx="1"/>
          </p:cNvCxnSpPr>
          <p:nvPr/>
        </p:nvCxnSpPr>
        <p:spPr>
          <a:xfrm>
            <a:off x="6172200" y="2707841"/>
            <a:ext cx="914400" cy="454459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</p:cNvCxnSpPr>
          <p:nvPr/>
        </p:nvCxnSpPr>
        <p:spPr>
          <a:xfrm flipV="1">
            <a:off x="6172200" y="3429000"/>
            <a:ext cx="304800" cy="1951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4" name="AutoShape 32"/>
          <p:cNvSpPr>
            <a:spLocks noChangeAspect="1" noChangeArrowheads="1" noTextEdit="1"/>
          </p:cNvSpPr>
          <p:nvPr/>
        </p:nvSpPr>
        <p:spPr bwMode="auto">
          <a:xfrm>
            <a:off x="425450" y="4114800"/>
            <a:ext cx="4333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6" name="Rectangle 34"/>
          <p:cNvSpPr>
            <a:spLocks noChangeArrowheads="1"/>
          </p:cNvSpPr>
          <p:nvPr/>
        </p:nvSpPr>
        <p:spPr bwMode="auto">
          <a:xfrm>
            <a:off x="1296988" y="4219575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7" name="Rectangle 35"/>
          <p:cNvSpPr>
            <a:spLocks noChangeArrowheads="1"/>
          </p:cNvSpPr>
          <p:nvPr/>
        </p:nvSpPr>
        <p:spPr bwMode="auto">
          <a:xfrm flipH="1">
            <a:off x="2297113" y="4265613"/>
            <a:ext cx="45719" cy="13541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8" name="Rectangle 36"/>
          <p:cNvSpPr>
            <a:spLocks noChangeArrowheads="1"/>
          </p:cNvSpPr>
          <p:nvPr/>
        </p:nvSpPr>
        <p:spPr bwMode="auto">
          <a:xfrm>
            <a:off x="3582988" y="4233863"/>
            <a:ext cx="45719" cy="13906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auto">
          <a:xfrm>
            <a:off x="530226" y="4270056"/>
            <a:ext cx="50482" cy="13230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3" name="Rectangle 41"/>
          <p:cNvSpPr>
            <a:spLocks noChangeArrowheads="1"/>
          </p:cNvSpPr>
          <p:nvPr/>
        </p:nvSpPr>
        <p:spPr bwMode="auto">
          <a:xfrm>
            <a:off x="530225" y="4224338"/>
            <a:ext cx="3057525" cy="45719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auto">
          <a:xfrm>
            <a:off x="530225" y="5593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5" name="Rectangle 43"/>
          <p:cNvSpPr>
            <a:spLocks noChangeArrowheads="1"/>
          </p:cNvSpPr>
          <p:nvPr/>
        </p:nvSpPr>
        <p:spPr bwMode="auto">
          <a:xfrm>
            <a:off x="650875" y="4265613"/>
            <a:ext cx="6572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Radio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6" name="Rectangle 44"/>
          <p:cNvSpPr>
            <a:spLocks noChangeArrowheads="1"/>
          </p:cNvSpPr>
          <p:nvPr/>
        </p:nvSpPr>
        <p:spPr bwMode="auto">
          <a:xfrm>
            <a:off x="1498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7" name="Rectangle 45"/>
          <p:cNvSpPr>
            <a:spLocks noChangeArrowheads="1"/>
          </p:cNvSpPr>
          <p:nvPr/>
        </p:nvSpPr>
        <p:spPr bwMode="auto">
          <a:xfrm>
            <a:off x="1431925" y="4541838"/>
            <a:ext cx="7518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Q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ueued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8" name="Rectangle 46"/>
          <p:cNvSpPr>
            <a:spLocks noChangeArrowheads="1"/>
          </p:cNvSpPr>
          <p:nvPr/>
        </p:nvSpPr>
        <p:spPr bwMode="auto">
          <a:xfrm>
            <a:off x="2641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9" name="Rectangle 47"/>
          <p:cNvSpPr>
            <a:spLocks noChangeArrowheads="1"/>
          </p:cNvSpPr>
          <p:nvPr/>
        </p:nvSpPr>
        <p:spPr bwMode="auto">
          <a:xfrm>
            <a:off x="2743200" y="4541838"/>
            <a:ext cx="4178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auto">
          <a:xfrm>
            <a:off x="8604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3" name="Rectangle 51"/>
          <p:cNvSpPr>
            <a:spLocks noChangeArrowheads="1"/>
          </p:cNvSpPr>
          <p:nvPr/>
        </p:nvSpPr>
        <p:spPr bwMode="auto">
          <a:xfrm>
            <a:off x="1736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4" name="Rectangle 52"/>
          <p:cNvSpPr>
            <a:spLocks noChangeArrowheads="1"/>
          </p:cNvSpPr>
          <p:nvPr/>
        </p:nvSpPr>
        <p:spPr bwMode="auto">
          <a:xfrm>
            <a:off x="2879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auto">
          <a:xfrm>
            <a:off x="8604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7" name="Rectangle 55"/>
          <p:cNvSpPr>
            <a:spLocks noChangeArrowheads="1"/>
          </p:cNvSpPr>
          <p:nvPr/>
        </p:nvSpPr>
        <p:spPr bwMode="auto">
          <a:xfrm>
            <a:off x="1736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2879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129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4" name="Rectangle 62"/>
          <p:cNvSpPr>
            <a:spLocks noChangeArrowheads="1"/>
          </p:cNvSpPr>
          <p:nvPr/>
        </p:nvSpPr>
        <p:spPr bwMode="auto">
          <a:xfrm>
            <a:off x="6178869" y="4270057"/>
            <a:ext cx="45719" cy="1363981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5" name="Rectangle 63"/>
          <p:cNvSpPr>
            <a:spLocks noChangeArrowheads="1"/>
          </p:cNvSpPr>
          <p:nvPr/>
        </p:nvSpPr>
        <p:spPr bwMode="auto">
          <a:xfrm>
            <a:off x="7510463" y="4233863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6" name="Rectangle 64"/>
          <p:cNvSpPr>
            <a:spLocks noChangeArrowheads="1"/>
          </p:cNvSpPr>
          <p:nvPr/>
        </p:nvSpPr>
        <p:spPr bwMode="auto">
          <a:xfrm>
            <a:off x="5229224" y="4840607"/>
            <a:ext cx="336232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7" name="Rectangle 65"/>
          <p:cNvSpPr>
            <a:spLocks noChangeArrowheads="1"/>
          </p:cNvSpPr>
          <p:nvPr/>
        </p:nvSpPr>
        <p:spPr bwMode="auto">
          <a:xfrm>
            <a:off x="5233988" y="5212082"/>
            <a:ext cx="3357562" cy="45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/>
        </p:nvSpPr>
        <p:spPr bwMode="auto">
          <a:xfrm>
            <a:off x="5188269" y="4270058"/>
            <a:ext cx="45719" cy="1323024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auto">
          <a:xfrm>
            <a:off x="8541068" y="4265613"/>
            <a:ext cx="45719" cy="13684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0" name="Rectangle 68"/>
          <p:cNvSpPr>
            <a:spLocks noChangeArrowheads="1"/>
          </p:cNvSpPr>
          <p:nvPr/>
        </p:nvSpPr>
        <p:spPr bwMode="auto">
          <a:xfrm>
            <a:off x="5181599" y="4221481"/>
            <a:ext cx="3395663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1" name="Rectangle 69"/>
          <p:cNvSpPr>
            <a:spLocks noChangeArrowheads="1"/>
          </p:cNvSpPr>
          <p:nvPr/>
        </p:nvSpPr>
        <p:spPr bwMode="auto">
          <a:xfrm>
            <a:off x="5211128" y="5583557"/>
            <a:ext cx="3380422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2" name="Rectangle 70"/>
          <p:cNvSpPr>
            <a:spLocks noChangeArrowheads="1"/>
          </p:cNvSpPr>
          <p:nvPr/>
        </p:nvSpPr>
        <p:spPr bwMode="auto">
          <a:xfrm>
            <a:off x="5330825" y="4279901"/>
            <a:ext cx="895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Channel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3" name="Rectangle 71"/>
          <p:cNvSpPr>
            <a:spLocks noChangeArrowheads="1"/>
          </p:cNvSpPr>
          <p:nvPr/>
        </p:nvSpPr>
        <p:spPr bwMode="auto">
          <a:xfrm>
            <a:off x="65690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4" name="Rectangle 72"/>
          <p:cNvSpPr>
            <a:spLocks noChangeArrowheads="1"/>
          </p:cNvSpPr>
          <p:nvPr/>
        </p:nvSpPr>
        <p:spPr bwMode="auto">
          <a:xfrm>
            <a:off x="6321425" y="4556126"/>
            <a:ext cx="11181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ransmitted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5" name="Rectangle 73"/>
          <p:cNvSpPr>
            <a:spLocks noChangeArrowheads="1"/>
          </p:cNvSpPr>
          <p:nvPr/>
        </p:nvSpPr>
        <p:spPr bwMode="auto">
          <a:xfrm>
            <a:off x="77501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6" name="Rectangle 74"/>
          <p:cNvSpPr>
            <a:spLocks noChangeArrowheads="1"/>
          </p:cNvSpPr>
          <p:nvPr/>
        </p:nvSpPr>
        <p:spPr bwMode="auto">
          <a:xfrm>
            <a:off x="7660353" y="4556126"/>
            <a:ext cx="8417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eceived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7" name="Rectangle 75"/>
          <p:cNvSpPr>
            <a:spLocks noChangeArrowheads="1"/>
          </p:cNvSpPr>
          <p:nvPr/>
        </p:nvSpPr>
        <p:spPr bwMode="auto">
          <a:xfrm>
            <a:off x="5664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8" name="Rectangle 76"/>
          <p:cNvSpPr>
            <a:spLocks noChangeArrowheads="1"/>
          </p:cNvSpPr>
          <p:nvPr/>
        </p:nvSpPr>
        <p:spPr bwMode="auto">
          <a:xfrm>
            <a:off x="6807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9" name="Rectangle 77"/>
          <p:cNvSpPr>
            <a:spLocks noChangeArrowheads="1"/>
          </p:cNvSpPr>
          <p:nvPr/>
        </p:nvSpPr>
        <p:spPr bwMode="auto">
          <a:xfrm>
            <a:off x="79883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0" name="Rectangle 78"/>
          <p:cNvSpPr>
            <a:spLocks noChangeArrowheads="1"/>
          </p:cNvSpPr>
          <p:nvPr/>
        </p:nvSpPr>
        <p:spPr bwMode="auto">
          <a:xfrm>
            <a:off x="5664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1" name="Rectangle 79"/>
          <p:cNvSpPr>
            <a:spLocks noChangeArrowheads="1"/>
          </p:cNvSpPr>
          <p:nvPr/>
        </p:nvSpPr>
        <p:spPr bwMode="auto">
          <a:xfrm>
            <a:off x="6807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2" name="Rectangle 80"/>
          <p:cNvSpPr>
            <a:spLocks noChangeArrowheads="1"/>
          </p:cNvSpPr>
          <p:nvPr/>
        </p:nvSpPr>
        <p:spPr bwMode="auto">
          <a:xfrm>
            <a:off x="79883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65" name="Straight Arrow Connector 64"/>
          <p:cNvCxnSpPr>
            <a:stCxn id="3152" idx="1"/>
            <a:endCxn id="8" idx="3"/>
          </p:cNvCxnSpPr>
          <p:nvPr/>
        </p:nvCxnSpPr>
        <p:spPr>
          <a:xfrm rot="10800000">
            <a:off x="3551508" y="2705100"/>
            <a:ext cx="4436793" cy="2724538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ultiply 65"/>
          <p:cNvSpPr/>
          <p:nvPr/>
        </p:nvSpPr>
        <p:spPr>
          <a:xfrm>
            <a:off x="6447972" y="3316512"/>
            <a:ext cx="182880" cy="274320"/>
          </a:xfrm>
          <a:prstGeom prst="mathMultiply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8"/>
          <p:cNvSpPr>
            <a:spLocks noChangeArrowheads="1"/>
          </p:cNvSpPr>
          <p:nvPr/>
        </p:nvSpPr>
        <p:spPr bwMode="auto">
          <a:xfrm>
            <a:off x="530225" y="4831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530225" y="5212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885209" y="2951643"/>
            <a:ext cx="8485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Radio0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912505" y="3886200"/>
            <a:ext cx="8485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Radio1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17409" y="2938046"/>
            <a:ext cx="9905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rgbClr val="0070C0"/>
                </a:solidFill>
              </a:rPr>
              <a:t>Channel0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95800" y="3852446"/>
            <a:ext cx="9905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Channel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93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3123" grpId="0"/>
      <p:bldP spid="3124" grpId="0"/>
      <p:bldP spid="3127" grpId="0"/>
      <p:bldP spid="3128" grpId="0"/>
      <p:bldP spid="3148" grpId="0"/>
      <p:bldP spid="3149" grpId="0"/>
      <p:bldP spid="3151" grpId="0"/>
      <p:bldP spid="3152" grpId="0"/>
      <p:bldP spid="66" grpId="0" animBg="1"/>
      <p:bldP spid="6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radio transmission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527300" cy="2081212"/>
              <a:chOff x="3581400" y="2187575"/>
              <a:chExt cx="2527300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343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096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735388" y="2238375"/>
                <a:ext cx="569913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Radio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516438" y="2481262"/>
                <a:ext cx="763588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Queued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537200" y="2481262"/>
                <a:ext cx="4762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978150" y="2238375"/>
            <a:ext cx="1230313" cy="2030412"/>
            <a:chOff x="6254750" y="2238375"/>
            <a:chExt cx="123031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254750" y="2238375"/>
              <a:ext cx="12303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Transmission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725488" y="2241241"/>
              <a:ext cx="573088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Radio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8228013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64150"/>
            <a:ext cx="8228013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Variants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853224"/>
              </p:ext>
            </p:extLst>
          </p:nvPr>
        </p:nvGraphicFramePr>
        <p:xfrm>
          <a:off x="228600" y="2194560"/>
          <a:ext cx="86868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2971800"/>
                <a:gridCol w="3276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Variant Name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Radio Selection Policy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Channel Selection Policy</a:t>
                      </a:r>
                      <a:endParaRPr lang="en-US" sz="2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Experimentation and evaluation</a:t>
            </a:r>
            <a:endParaRPr lang="en-US" sz="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ns3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2209800" cy="1263864"/>
          </a:xfrm>
          <a:prstGeom prst="rect">
            <a:avLst/>
          </a:prstGeom>
        </p:spPr>
      </p:pic>
      <p:pic>
        <p:nvPicPr>
          <p:cNvPr id="4098" name="Picture 2" descr="https://upload.wikimedia.org/wikipedia/commons/thumb/d/d4/Callback-notitle.svg/1200px-Callback-notit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4406760" cy="164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5808" y="12954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pktQueued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pktSent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pktTransmitted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pktReceived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1136" y="3352800"/>
            <a:ext cx="1447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FlowIdTag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64734" y="3505200"/>
            <a:ext cx="2564866" cy="14849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Packet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055" y="4620904"/>
            <a:ext cx="4543817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DelayJitterEstimationTimestampTag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893" y="3549134"/>
            <a:ext cx="16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 reference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3"/>
            <a:endCxn id="7" idx="1"/>
          </p:cNvCxnSpPr>
          <p:nvPr/>
        </p:nvCxnSpPr>
        <p:spPr>
          <a:xfrm>
            <a:off x="2627914" y="3733800"/>
            <a:ext cx="104322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>
            <a:off x="5125872" y="3733800"/>
            <a:ext cx="538862" cy="51386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9" idx="1"/>
          </p:cNvCxnSpPr>
          <p:nvPr/>
        </p:nvCxnSpPr>
        <p:spPr>
          <a:xfrm flipV="1">
            <a:off x="5125872" y="4247661"/>
            <a:ext cx="538862" cy="7542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2054" y="5754469"/>
            <a:ext cx="764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YansWifiPhy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YansWifiChannel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WifiPhyStateHelper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RegularWifiMac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WifiNetDevice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1" grpId="0" animBg="1"/>
      <p:bldP spid="8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964163"/>
              </p:ext>
            </p:extLst>
          </p:nvPr>
        </p:nvGraphicFramePr>
        <p:xfrm>
          <a:off x="647700" y="1203960"/>
          <a:ext cx="7848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051"/>
                <a:gridCol w="434854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500m×500m [13]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data transmission rate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Mbps – 32 </a:t>
                      </a:r>
                      <a:r>
                        <a:rPr lang="en-US" dirty="0" smtClean="0"/>
                        <a:t>Mbps [14]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 code rate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OFDM 18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Mbps [14]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channels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 [15]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primary users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 [14]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secondary users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 – 40 with a</a:t>
                      </a:r>
                      <a:r>
                        <a:rPr lang="en-US" baseline="0" dirty="0" smtClean="0"/>
                        <a:t> granularity of </a:t>
                      </a:r>
                      <a:r>
                        <a:rPr lang="en-US" baseline="0" dirty="0" smtClean="0"/>
                        <a:t>4 [9]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flows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(Number of secondary</a:t>
                      </a:r>
                      <a:r>
                        <a:rPr lang="en-US" baseline="0" dirty="0" smtClean="0"/>
                        <a:t> users/2</a:t>
                      </a:r>
                      <a:r>
                        <a:rPr lang="en-US" baseline="0" dirty="0" smtClean="0"/>
                        <a:t>) [4]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transmission</a:t>
                      </a:r>
                      <a:r>
                        <a:rPr lang="en-US" baseline="0" dirty="0" smtClean="0"/>
                        <a:t> 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 </a:t>
                      </a:r>
                      <a:r>
                        <a:rPr lang="en-US" dirty="0" smtClean="0"/>
                        <a:t>m [15]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sensing 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250 </a:t>
                      </a:r>
                      <a:r>
                        <a:rPr lang="en-US" dirty="0" smtClean="0"/>
                        <a:t>m [14]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Simulation time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seconds [Stable network]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3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 throughput degradation is no longer present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782041" cy="343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133600" y="3810000"/>
            <a:ext cx="6400800" cy="1066800"/>
          </a:xfrm>
          <a:prstGeom prst="straightConnector1">
            <a:avLst/>
          </a:prstGeom>
          <a:ln w="203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of our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Delay remains almost constant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6" y="2438400"/>
            <a:ext cx="7769363" cy="342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133600" y="5029200"/>
            <a:ext cx="6324600" cy="11430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9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2954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Throughput with Different Data Rates</a:t>
            </a:r>
            <a:endParaRPr lang="en-US" sz="3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931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390162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433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8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4478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Delay with Different Data Rates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2525181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" y="2525181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43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466162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21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 of Simulation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87167"/>
              </p:ext>
            </p:extLst>
          </p:nvPr>
        </p:nvGraphicFramePr>
        <p:xfrm>
          <a:off x="0" y="979874"/>
          <a:ext cx="9067800" cy="5497126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57960"/>
                <a:gridCol w="890262"/>
                <a:gridCol w="1047798"/>
                <a:gridCol w="874005"/>
                <a:gridCol w="983255"/>
                <a:gridCol w="874005"/>
                <a:gridCol w="983255"/>
                <a:gridCol w="874005"/>
                <a:gridCol w="983255"/>
              </a:tblGrid>
              <a:tr h="534948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j-lt"/>
                          <a:cs typeface="Times New Roman" panose="02020603050405020304" pitchFamily="18" charset="0"/>
                        </a:rPr>
                        <a:t>Application</a:t>
                      </a:r>
                      <a:r>
                        <a:rPr lang="en-US" sz="2000" baseline="0" dirty="0" smtClean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smtClean="0">
                          <a:latin typeface="+mj-lt"/>
                          <a:cs typeface="Times New Roman" panose="02020603050405020304" pitchFamily="18" charset="0"/>
                        </a:rPr>
                        <a:t>Data Rate</a:t>
                      </a:r>
                      <a:endParaRPr lang="en-US" sz="2000" dirty="0" smtClean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j-lt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2400" baseline="0" dirty="0" smtClean="0">
                          <a:latin typeface="+mj-lt"/>
                          <a:cs typeface="Times New Roman" panose="02020603050405020304" pitchFamily="18" charset="0"/>
                        </a:rPr>
                        <a:t> of improvement in performance</a:t>
                      </a: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Throughput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End-to-end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Delay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Packet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Drop Ratio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acket 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Delivery Ratio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629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Khan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et al.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-18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-15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4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66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8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16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-14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32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-13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570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800" b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-16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37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Throughput degradation in multi-radio cognitive radio networks is a well-known problem</a:t>
            </a:r>
          </a:p>
          <a:p>
            <a:pPr lvl="1"/>
            <a:r>
              <a:rPr lang="en-US" dirty="0" smtClean="0"/>
              <a:t>We propose a feedback-based multi-radio exploitation approach to solve the problem</a:t>
            </a:r>
          </a:p>
          <a:p>
            <a:r>
              <a:rPr lang="en-US" dirty="0" smtClean="0"/>
              <a:t>We compare the performance of our proposed approach with that of other contemporary approaches</a:t>
            </a:r>
          </a:p>
          <a:p>
            <a:pPr lvl="1"/>
            <a:r>
              <a:rPr lang="en-US" dirty="0" smtClean="0"/>
              <a:t>Our proposed approach significantly improves network throughput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Maryam </a:t>
            </a:r>
            <a:r>
              <a:rPr lang="en-US" sz="1600" dirty="0" err="1" smtClean="0"/>
              <a:t>Ahmadi</a:t>
            </a:r>
            <a:r>
              <a:rPr lang="en-US" sz="1600" dirty="0" smtClean="0"/>
              <a:t>, </a:t>
            </a:r>
            <a:r>
              <a:rPr lang="en-US" sz="1600" dirty="0" err="1" smtClean="0"/>
              <a:t>Yanyan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, and </a:t>
            </a:r>
            <a:r>
              <a:rPr lang="en-US" sz="1600" dirty="0" err="1" smtClean="0"/>
              <a:t>Jianping</a:t>
            </a:r>
            <a:r>
              <a:rPr lang="en-US" sz="1600" dirty="0" smtClean="0"/>
              <a:t> Pan. Distributed robust channel assignment for multi-radio cognitive radio networks. In </a:t>
            </a:r>
            <a:r>
              <a:rPr lang="en-US" sz="1600" i="1" dirty="0" smtClean="0"/>
              <a:t>Vehicular Technology Conference (VTC Fall), 2012 IEEE</a:t>
            </a:r>
            <a:r>
              <a:rPr lang="en-US" sz="1600" dirty="0" smtClean="0"/>
              <a:t>, pages 1-5. IEEE, 2012.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Paramvir</a:t>
            </a:r>
            <a:r>
              <a:rPr lang="en-US" sz="1600" dirty="0" smtClean="0"/>
              <a:t> </a:t>
            </a:r>
            <a:r>
              <a:rPr lang="en-US" sz="1600" dirty="0" err="1" smtClean="0"/>
              <a:t>Bahl</a:t>
            </a:r>
            <a:r>
              <a:rPr lang="en-US" sz="1600" dirty="0" smtClean="0"/>
              <a:t>, </a:t>
            </a:r>
            <a:r>
              <a:rPr lang="en-US" sz="1600" dirty="0" err="1" smtClean="0"/>
              <a:t>Atul</a:t>
            </a:r>
            <a:r>
              <a:rPr lang="en-US" sz="1600" dirty="0" smtClean="0"/>
              <a:t> </a:t>
            </a:r>
            <a:r>
              <a:rPr lang="en-US" sz="1600" dirty="0" err="1" smtClean="0"/>
              <a:t>Adya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Alec </a:t>
            </a:r>
            <a:r>
              <a:rPr lang="en-US" sz="1600" dirty="0" err="1" smtClean="0"/>
              <a:t>Walman</a:t>
            </a:r>
            <a:r>
              <a:rPr lang="en-US" sz="1600" dirty="0" smtClean="0"/>
              <a:t>. Reconsidering wireless systems with multiple radios. </a:t>
            </a:r>
            <a:r>
              <a:rPr lang="en-US" sz="1600" i="1" dirty="0" smtClean="0"/>
              <a:t>ACM SIGCOMM Computer Communication Review</a:t>
            </a:r>
            <a:r>
              <a:rPr lang="en-US" sz="1600" dirty="0" smtClean="0"/>
              <a:t>, 34(5):39-46,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Richard </a:t>
            </a:r>
            <a:r>
              <a:rPr lang="en-US" sz="1600" dirty="0" err="1" smtClean="0"/>
              <a:t>Draves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Brian </a:t>
            </a:r>
            <a:r>
              <a:rPr lang="en-US" sz="1600" dirty="0" err="1" smtClean="0"/>
              <a:t>Zill</a:t>
            </a:r>
            <a:r>
              <a:rPr lang="en-US" sz="1600" dirty="0" smtClean="0"/>
              <a:t>. Routing in multi-radio, multi-hop wireless mesh networks. In </a:t>
            </a:r>
            <a:r>
              <a:rPr lang="en-US" sz="1600" i="1" dirty="0" smtClean="0"/>
              <a:t>Proceedings of the 10th annual international conference on Mobile computing and networking</a:t>
            </a:r>
            <a:r>
              <a:rPr lang="en-US" sz="1600" dirty="0" smtClean="0"/>
              <a:t>, pages 114-128. ACM,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Tanvir Ahmed Khan, </a:t>
            </a:r>
            <a:r>
              <a:rPr lang="en-US" sz="1600" dirty="0" err="1" smtClean="0"/>
              <a:t>Chowdhury</a:t>
            </a:r>
            <a:r>
              <a:rPr lang="en-US" sz="1600" dirty="0" smtClean="0"/>
              <a:t> </a:t>
            </a:r>
            <a:r>
              <a:rPr lang="en-US" sz="1600" dirty="0" err="1" smtClean="0"/>
              <a:t>Sayeed</a:t>
            </a:r>
            <a:r>
              <a:rPr lang="en-US" sz="1600" dirty="0" smtClean="0"/>
              <a:t> </a:t>
            </a:r>
            <a:r>
              <a:rPr lang="en-US" sz="1600" dirty="0" err="1" smtClean="0"/>
              <a:t>Hyder</a:t>
            </a:r>
            <a:r>
              <a:rPr lang="en-US" sz="1600" dirty="0" smtClean="0"/>
              <a:t>, and ABM Islam. Towards exploiting a synergy between cognitive and multi-radio networking. In </a:t>
            </a:r>
            <a:r>
              <a:rPr lang="en-US" sz="1600" i="1" dirty="0" smtClean="0"/>
              <a:t>Wireless and Mobile Computing, Networking and Communications  (</a:t>
            </a:r>
            <a:r>
              <a:rPr lang="en-US" sz="1600" i="1" dirty="0" err="1" smtClean="0"/>
              <a:t>WiMob</a:t>
            </a:r>
            <a:r>
              <a:rPr lang="en-US" sz="1600" i="1" dirty="0" smtClean="0"/>
              <a:t>), 2015 IEEE 11th International Conference on</a:t>
            </a:r>
            <a:r>
              <a:rPr lang="en-US" sz="1600" dirty="0" smtClean="0"/>
              <a:t>, pages 370-377. IEEE, 2015.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Guyue</a:t>
            </a:r>
            <a:r>
              <a:rPr lang="en-US" sz="1600" dirty="0" smtClean="0"/>
              <a:t> Li, </a:t>
            </a:r>
            <a:r>
              <a:rPr lang="en-US" sz="1600" dirty="0" err="1" smtClean="0"/>
              <a:t>Zhaoquan</a:t>
            </a:r>
            <a:r>
              <a:rPr lang="en-US" sz="1600" dirty="0" smtClean="0"/>
              <a:t> </a:t>
            </a:r>
            <a:r>
              <a:rPr lang="en-US" sz="1600" dirty="0" err="1" smtClean="0"/>
              <a:t>Gu</a:t>
            </a:r>
            <a:r>
              <a:rPr lang="en-US" sz="1600" dirty="0" smtClean="0"/>
              <a:t>, Xiao Lin, </a:t>
            </a:r>
            <a:r>
              <a:rPr lang="en-US" sz="1600" dirty="0" err="1" smtClean="0"/>
              <a:t>Haosen</a:t>
            </a:r>
            <a:r>
              <a:rPr lang="en-US" sz="1600" dirty="0" smtClean="0"/>
              <a:t> </a:t>
            </a:r>
            <a:r>
              <a:rPr lang="en-US" sz="1600" dirty="0" err="1" smtClean="0"/>
              <a:t>Pu</a:t>
            </a:r>
            <a:r>
              <a:rPr lang="en-US" sz="1600" dirty="0" smtClean="0"/>
              <a:t>, and </a:t>
            </a:r>
            <a:r>
              <a:rPr lang="en-US" sz="1600" dirty="0" err="1" smtClean="0"/>
              <a:t>Qiang-sheng</a:t>
            </a:r>
            <a:r>
              <a:rPr lang="en-US" sz="1600" dirty="0" smtClean="0"/>
              <a:t> </a:t>
            </a:r>
            <a:r>
              <a:rPr lang="en-US" sz="1600" dirty="0" err="1" smtClean="0"/>
              <a:t>Hua</a:t>
            </a:r>
            <a:r>
              <a:rPr lang="en-US" sz="1600" dirty="0" smtClean="0"/>
              <a:t>. Deterministic distributed rendezvous algorithms for multi-radio cognitive radio networks. In </a:t>
            </a:r>
            <a:r>
              <a:rPr lang="en-US" sz="1600" i="1" dirty="0" smtClean="0"/>
              <a:t>Proceedings of the 17th ACM international conference on Modeling, analysis and simulation of wireless and mobile systems</a:t>
            </a:r>
            <a:r>
              <a:rPr lang="en-US" sz="1600" dirty="0" smtClean="0"/>
              <a:t>, pages 313-320. ACM, 2014.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sv-SE" sz="1600" dirty="0"/>
              <a:t>Allen Miu, Hari Balakrishnan, and Can Emre Koksal. </a:t>
            </a:r>
            <a:r>
              <a:rPr lang="en-US" sz="1600" dirty="0"/>
              <a:t>Improving loss resilience with multi-radio diversity in wireless networks. In </a:t>
            </a:r>
            <a:r>
              <a:rPr lang="en-US" sz="1600" i="1" dirty="0"/>
              <a:t>Proceedings of the 11th annual international conference on Mobile computing and networking</a:t>
            </a:r>
            <a:r>
              <a:rPr lang="en-US" sz="1600" dirty="0"/>
              <a:t>, pages 16-30. ACM, 2005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Wei Song and </a:t>
            </a:r>
            <a:r>
              <a:rPr lang="en-US" sz="1600" dirty="0" err="1" smtClean="0"/>
              <a:t>Weihua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. Performance analysis of probabilistic multipath transmission of video streaming traffic over multi-radio wireless devices. </a:t>
            </a:r>
            <a:r>
              <a:rPr lang="en-US" sz="1600" i="1" dirty="0" smtClean="0"/>
              <a:t>Wireless Communications, IEEE Transactions on</a:t>
            </a:r>
            <a:r>
              <a:rPr lang="en-US" sz="1600" dirty="0" smtClean="0"/>
              <a:t>, 11(4):1554-1564, 2012.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Vaclav </a:t>
            </a:r>
            <a:r>
              <a:rPr lang="en-US" sz="1600" dirty="0" err="1" smtClean="0"/>
              <a:t>Valenta</a:t>
            </a:r>
            <a:r>
              <a:rPr lang="en-US" sz="1600" dirty="0" smtClean="0"/>
              <a:t>, Roman </a:t>
            </a:r>
            <a:r>
              <a:rPr lang="en-US" sz="1600" dirty="0" err="1" smtClean="0"/>
              <a:t>Marsalek</a:t>
            </a:r>
            <a:r>
              <a:rPr lang="en-US" sz="1600" dirty="0" smtClean="0"/>
              <a:t>, Genevieve </a:t>
            </a:r>
            <a:r>
              <a:rPr lang="en-US" sz="1600" dirty="0" err="1" smtClean="0"/>
              <a:t>Baudoin</a:t>
            </a:r>
            <a:r>
              <a:rPr lang="en-US" sz="1600" dirty="0" smtClean="0"/>
              <a:t>, Martine Villegas, Martha Suarez, and Fabien Robert. Survey on spectrum utilization in </a:t>
            </a:r>
            <a:r>
              <a:rPr lang="en-US" sz="1600" dirty="0" err="1" smtClean="0"/>
              <a:t>europe</a:t>
            </a:r>
            <a:r>
              <a:rPr lang="en-US" sz="1600" dirty="0" smtClean="0"/>
              <a:t>: Measurements, analyses and observations. In </a:t>
            </a:r>
            <a:r>
              <a:rPr lang="en-US" sz="1600" i="1" dirty="0" smtClean="0"/>
              <a:t>Cognitive Radio Oriented Wireless Networks &amp; Communications (CROWNCOM), 2010 Proceedings of the Fifth International Conference on</a:t>
            </a:r>
            <a:r>
              <a:rPr lang="en-US" sz="1600" dirty="0" smtClean="0"/>
              <a:t>, pages 1-5. IEEE, 2010.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err="1" smtClean="0"/>
              <a:t>Xiaoxiong</a:t>
            </a:r>
            <a:r>
              <a:rPr lang="en-US" sz="1600" dirty="0" smtClean="0"/>
              <a:t> Zhong, Yang Qin, and Li </a:t>
            </a:r>
            <a:r>
              <a:rPr lang="en-US" sz="1600" dirty="0" err="1" smtClean="0"/>
              <a:t>Li</a:t>
            </a:r>
            <a:r>
              <a:rPr lang="en-US" sz="1600" dirty="0" smtClean="0"/>
              <a:t>. Capacity analysis in multi-radio multi-channel cognitive radio networks: A small world perspective. </a:t>
            </a:r>
            <a:r>
              <a:rPr lang="en-US" sz="1600" i="1" dirty="0" smtClean="0"/>
              <a:t>Wireless Personal Communications</a:t>
            </a:r>
            <a:r>
              <a:rPr lang="en-US" sz="1600" dirty="0" smtClean="0"/>
              <a:t>, 79(3):2209-2225, 2014.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/>
              <a:t>Peter </a:t>
            </a:r>
            <a:r>
              <a:rPr lang="en-US" sz="1600" dirty="0" smtClean="0"/>
              <a:t>Rysavy</a:t>
            </a:r>
            <a:r>
              <a:rPr lang="en-US" sz="1600" dirty="0"/>
              <a:t>. Spectrum crisis? Information Week </a:t>
            </a:r>
            <a:r>
              <a:rPr lang="en-US" sz="1600" dirty="0" smtClean="0"/>
              <a:t>Magazine, pages 23-30, 2009.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Ian F. </a:t>
            </a:r>
            <a:r>
              <a:rPr lang="en-US" sz="1600" dirty="0" err="1" smtClean="0"/>
              <a:t>Akyildiz</a:t>
            </a:r>
            <a:r>
              <a:rPr lang="en-US" sz="1600" dirty="0" smtClean="0"/>
              <a:t>, Won </a:t>
            </a:r>
            <a:r>
              <a:rPr lang="en-US" sz="1600" dirty="0" err="1" smtClean="0"/>
              <a:t>Yeol</a:t>
            </a:r>
            <a:r>
              <a:rPr lang="en-US" sz="1600" dirty="0" smtClean="0"/>
              <a:t> Lee, </a:t>
            </a:r>
            <a:r>
              <a:rPr lang="en-US" sz="1600" dirty="0" err="1" smtClean="0"/>
              <a:t>Mehmat</a:t>
            </a:r>
            <a:r>
              <a:rPr lang="en-US" sz="1600" dirty="0" smtClean="0"/>
              <a:t> C. </a:t>
            </a:r>
            <a:r>
              <a:rPr lang="en-US" sz="1600" dirty="0" err="1" smtClean="0"/>
              <a:t>Vuran</a:t>
            </a:r>
            <a:r>
              <a:rPr lang="en-US" sz="1600" dirty="0" smtClean="0"/>
              <a:t>, &amp; </a:t>
            </a:r>
            <a:r>
              <a:rPr lang="en-US" sz="1600" dirty="0" err="1" smtClean="0"/>
              <a:t>Shantidev</a:t>
            </a:r>
            <a:r>
              <a:rPr lang="en-US" sz="1600" dirty="0" smtClean="0"/>
              <a:t> </a:t>
            </a:r>
            <a:r>
              <a:rPr lang="en-US" sz="1600" dirty="0" err="1" smtClean="0"/>
              <a:t>Mohanty</a:t>
            </a:r>
            <a:r>
              <a:rPr lang="en-US" sz="1600" dirty="0" smtClean="0"/>
              <a:t>. </a:t>
            </a:r>
            <a:r>
              <a:rPr lang="en-US" sz="1600" dirty="0" err="1"/>
              <a:t>NeXt</a:t>
            </a:r>
            <a:r>
              <a:rPr lang="en-US" sz="1600" dirty="0"/>
              <a:t> generation/dynamic spectrum access/cognitive radio wireless networks: A survey. Computer networks, 50(13), </a:t>
            </a:r>
            <a:r>
              <a:rPr lang="en-US" sz="1600" dirty="0" smtClean="0"/>
              <a:t>2127-2159, 2006.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2"/>
              </a:rPr>
              <a:t>http://www.carlsonwireless.com/ruralconnect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 smtClean="0"/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www.cs.tut.fi/kurssit/SGN-5876/netSimSGN.pdf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www.coe.neu.edu/Research/krclab/crens3/paper/cre-ns3.pdf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standards.ieee.org/about/get/802/802.11.html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767282"/>
            <a:ext cx="5181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Sequential Radio and Channel Selection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818067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Transport 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28039" y="1639508"/>
            <a:ext cx="615713" cy="369627"/>
          </a:xfrm>
          <a:prstGeom prst="roundRect">
            <a:avLst>
              <a:gd name="adj" fmla="val 325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pkt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11992" y="1818067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Radio Selection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1371600" y="2160967"/>
            <a:ext cx="74039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" name="Group 34"/>
          <p:cNvGrpSpPr/>
          <p:nvPr/>
        </p:nvGrpSpPr>
        <p:grpSpPr>
          <a:xfrm>
            <a:off x="895349" y="3782704"/>
            <a:ext cx="3676651" cy="2771776"/>
            <a:chOff x="895349" y="3782704"/>
            <a:chExt cx="3676651" cy="2771776"/>
          </a:xfrm>
        </p:grpSpPr>
        <p:pic>
          <p:nvPicPr>
            <p:cNvPr id="17" name="Picture 16" descr="pu.png"/>
            <p:cNvPicPr>
              <a:picLocks noChangeAspect="1"/>
            </p:cNvPicPr>
            <p:nvPr/>
          </p:nvPicPr>
          <p:blipFill>
            <a:blip r:embed="rId2" cstate="print"/>
            <a:srcRect l="34127" t="20370" r="32011" b="20370"/>
            <a:stretch>
              <a:fillRect/>
            </a:stretch>
          </p:blipFill>
          <p:spPr>
            <a:xfrm>
              <a:off x="4038600" y="4849504"/>
              <a:ext cx="533400" cy="700088"/>
            </a:xfrm>
            <a:prstGeom prst="rect">
              <a:avLst/>
            </a:prstGeom>
          </p:spPr>
        </p:pic>
        <p:pic>
          <p:nvPicPr>
            <p:cNvPr id="18" name="Picture 17" descr="pu.png"/>
            <p:cNvPicPr>
              <a:picLocks noChangeAspect="1"/>
            </p:cNvPicPr>
            <p:nvPr/>
          </p:nvPicPr>
          <p:blipFill>
            <a:blip r:embed="rId2" cstate="print"/>
            <a:srcRect l="34127" t="20370" r="32011" b="20370"/>
            <a:stretch>
              <a:fillRect/>
            </a:stretch>
          </p:blipFill>
          <p:spPr>
            <a:xfrm>
              <a:off x="4038600" y="3782704"/>
              <a:ext cx="533400" cy="700088"/>
            </a:xfrm>
            <a:prstGeom prst="rect">
              <a:avLst/>
            </a:prstGeom>
          </p:spPr>
        </p:pic>
        <p:pic>
          <p:nvPicPr>
            <p:cNvPr id="19" name="Picture 18" descr="pu.png"/>
            <p:cNvPicPr>
              <a:picLocks noChangeAspect="1"/>
            </p:cNvPicPr>
            <p:nvPr/>
          </p:nvPicPr>
          <p:blipFill>
            <a:blip r:embed="rId2" cstate="print"/>
            <a:srcRect l="34127" t="20370" r="32011" b="20370"/>
            <a:stretch>
              <a:fillRect/>
            </a:stretch>
          </p:blipFill>
          <p:spPr>
            <a:xfrm>
              <a:off x="4038600" y="5854392"/>
              <a:ext cx="533400" cy="700088"/>
            </a:xfrm>
            <a:prstGeom prst="rect">
              <a:avLst/>
            </a:prstGeom>
          </p:spPr>
        </p:pic>
        <p:sp>
          <p:nvSpPr>
            <p:cNvPr id="26" name="AutoShape 9"/>
            <p:cNvSpPr>
              <a:spLocks noChangeAspect="1" noChangeArrowheads="1" noTextEdit="1"/>
            </p:cNvSpPr>
            <p:nvPr/>
          </p:nvSpPr>
          <p:spPr bwMode="auto">
            <a:xfrm>
              <a:off x="1524000" y="3986212"/>
              <a:ext cx="2309813" cy="93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57" name="Group 2056"/>
            <p:cNvGrpSpPr/>
            <p:nvPr/>
          </p:nvGrpSpPr>
          <p:grpSpPr>
            <a:xfrm>
              <a:off x="908050" y="4011588"/>
              <a:ext cx="3060701" cy="392160"/>
              <a:chOff x="1365250" y="1604963"/>
              <a:chExt cx="3060701" cy="392160"/>
            </a:xfrm>
          </p:grpSpPr>
          <p:sp>
            <p:nvSpPr>
              <p:cNvPr id="2049" name="Rectangle 17"/>
              <p:cNvSpPr>
                <a:spLocks noChangeArrowheads="1"/>
              </p:cNvSpPr>
              <p:nvPr/>
            </p:nvSpPr>
            <p:spPr bwMode="auto">
              <a:xfrm>
                <a:off x="2127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1" name="Rectangle 18"/>
              <p:cNvSpPr>
                <a:spLocks noChangeArrowheads="1"/>
              </p:cNvSpPr>
              <p:nvPr/>
            </p:nvSpPr>
            <p:spPr bwMode="auto">
              <a:xfrm>
                <a:off x="2889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2" name="Rectangle 19"/>
              <p:cNvSpPr>
                <a:spLocks noChangeArrowheads="1"/>
              </p:cNvSpPr>
              <p:nvPr/>
            </p:nvSpPr>
            <p:spPr bwMode="auto">
              <a:xfrm>
                <a:off x="3651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" name="Rectangle 21"/>
              <p:cNvSpPr>
                <a:spLocks noChangeArrowheads="1"/>
              </p:cNvSpPr>
              <p:nvPr/>
            </p:nvSpPr>
            <p:spPr bwMode="auto">
              <a:xfrm>
                <a:off x="4413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5" name="Rectangle 22"/>
              <p:cNvSpPr>
                <a:spLocks noChangeArrowheads="1"/>
              </p:cNvSpPr>
              <p:nvPr/>
            </p:nvSpPr>
            <p:spPr bwMode="auto">
              <a:xfrm>
                <a:off x="1365250" y="1604963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6" name="Rectangle 23"/>
              <p:cNvSpPr>
                <a:spLocks noChangeArrowheads="1"/>
              </p:cNvSpPr>
              <p:nvPr/>
            </p:nvSpPr>
            <p:spPr bwMode="auto">
              <a:xfrm>
                <a:off x="1365250" y="1974850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3720153" y="1613848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2993408" y="1619533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2203687" y="1627496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914400" y="5078388"/>
              <a:ext cx="3060701" cy="384197"/>
              <a:chOff x="1365250" y="1604963"/>
              <a:chExt cx="3060701" cy="384197"/>
            </a:xfrm>
          </p:grpSpPr>
          <p:sp>
            <p:nvSpPr>
              <p:cNvPr id="48" name="Rectangle 17"/>
              <p:cNvSpPr>
                <a:spLocks noChangeArrowheads="1"/>
              </p:cNvSpPr>
              <p:nvPr/>
            </p:nvSpPr>
            <p:spPr bwMode="auto">
              <a:xfrm>
                <a:off x="2127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18"/>
              <p:cNvSpPr>
                <a:spLocks noChangeArrowheads="1"/>
              </p:cNvSpPr>
              <p:nvPr/>
            </p:nvSpPr>
            <p:spPr bwMode="auto">
              <a:xfrm>
                <a:off x="2889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3651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21"/>
              <p:cNvSpPr>
                <a:spLocks noChangeArrowheads="1"/>
              </p:cNvSpPr>
              <p:nvPr/>
            </p:nvSpPr>
            <p:spPr bwMode="auto">
              <a:xfrm>
                <a:off x="4413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22"/>
              <p:cNvSpPr>
                <a:spLocks noChangeArrowheads="1"/>
              </p:cNvSpPr>
              <p:nvPr/>
            </p:nvSpPr>
            <p:spPr bwMode="auto">
              <a:xfrm>
                <a:off x="1365250" y="1604963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23"/>
              <p:cNvSpPr>
                <a:spLocks noChangeArrowheads="1"/>
              </p:cNvSpPr>
              <p:nvPr/>
            </p:nvSpPr>
            <p:spPr bwMode="auto">
              <a:xfrm>
                <a:off x="1365250" y="1974850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3720153" y="1613848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2993408" y="1619533"/>
                <a:ext cx="615713" cy="369627"/>
              </a:xfrm>
              <a:prstGeom prst="roundRect">
                <a:avLst>
                  <a:gd name="adj" fmla="val 3258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pkt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5349" y="6083276"/>
              <a:ext cx="3060701" cy="382587"/>
              <a:chOff x="1365250" y="1604963"/>
              <a:chExt cx="3060701" cy="382587"/>
            </a:xfrm>
          </p:grpSpPr>
          <p:sp>
            <p:nvSpPr>
              <p:cNvPr id="59" name="Rectangle 17"/>
              <p:cNvSpPr>
                <a:spLocks noChangeArrowheads="1"/>
              </p:cNvSpPr>
              <p:nvPr/>
            </p:nvSpPr>
            <p:spPr bwMode="auto">
              <a:xfrm>
                <a:off x="2127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18"/>
              <p:cNvSpPr>
                <a:spLocks noChangeArrowheads="1"/>
              </p:cNvSpPr>
              <p:nvPr/>
            </p:nvSpPr>
            <p:spPr bwMode="auto">
              <a:xfrm>
                <a:off x="2889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19"/>
              <p:cNvSpPr>
                <a:spLocks noChangeArrowheads="1"/>
              </p:cNvSpPr>
              <p:nvPr/>
            </p:nvSpPr>
            <p:spPr bwMode="auto">
              <a:xfrm>
                <a:off x="3651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1"/>
              <p:cNvSpPr>
                <a:spLocks noChangeArrowheads="1"/>
              </p:cNvSpPr>
              <p:nvPr/>
            </p:nvSpPr>
            <p:spPr bwMode="auto">
              <a:xfrm>
                <a:off x="4413250" y="1604963"/>
                <a:ext cx="12700" cy="382587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22"/>
              <p:cNvSpPr>
                <a:spLocks noChangeArrowheads="1"/>
              </p:cNvSpPr>
              <p:nvPr/>
            </p:nvSpPr>
            <p:spPr bwMode="auto">
              <a:xfrm>
                <a:off x="1365250" y="1604963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23"/>
              <p:cNvSpPr>
                <a:spLocks noChangeArrowheads="1"/>
              </p:cNvSpPr>
              <p:nvPr/>
            </p:nvSpPr>
            <p:spPr bwMode="auto">
              <a:xfrm>
                <a:off x="1365250" y="1974850"/>
                <a:ext cx="3060701" cy="12700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" name="Rectangle 66"/>
          <p:cNvSpPr/>
          <p:nvPr/>
        </p:nvSpPr>
        <p:spPr>
          <a:xfrm>
            <a:off x="4709305" y="1815152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62800" y="1815152"/>
            <a:ext cx="1143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60" name="Straight Arrow Connector 2059"/>
          <p:cNvCxnSpPr>
            <a:stCxn id="7" idx="3"/>
          </p:cNvCxnSpPr>
          <p:nvPr/>
        </p:nvCxnSpPr>
        <p:spPr>
          <a:xfrm flipV="1">
            <a:off x="3254992" y="2158052"/>
            <a:ext cx="783608" cy="2915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021536" y="1447800"/>
            <a:ext cx="0" cy="175260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67" idx="1"/>
          </p:cNvCxnSpPr>
          <p:nvPr/>
        </p:nvCxnSpPr>
        <p:spPr>
          <a:xfrm>
            <a:off x="4042841" y="2158052"/>
            <a:ext cx="666464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72" name="TextBox 2071"/>
          <p:cNvSpPr txBox="1"/>
          <p:nvPr/>
        </p:nvSpPr>
        <p:spPr>
          <a:xfrm>
            <a:off x="3228521" y="2428164"/>
            <a:ext cx="793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queued</a:t>
            </a:r>
            <a:endParaRPr lang="en-US" sz="14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948752" y="2428164"/>
            <a:ext cx="94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dequeued</a:t>
            </a:r>
            <a:endParaRPr lang="en-US" sz="1400" b="1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6525904" y="1447800"/>
            <a:ext cx="0" cy="175260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Arrow Connector 87"/>
          <p:cNvCxnSpPr>
            <a:stCxn id="67" idx="3"/>
          </p:cNvCxnSpPr>
          <p:nvPr/>
        </p:nvCxnSpPr>
        <p:spPr>
          <a:xfrm>
            <a:off x="5852305" y="2158052"/>
            <a:ext cx="673599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Straight Arrow Connector 88"/>
          <p:cNvCxnSpPr>
            <a:endCxn id="68" idx="1"/>
          </p:cNvCxnSpPr>
          <p:nvPr/>
        </p:nvCxnSpPr>
        <p:spPr>
          <a:xfrm>
            <a:off x="6525904" y="2158052"/>
            <a:ext cx="636896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TextBox 97"/>
          <p:cNvSpPr txBox="1"/>
          <p:nvPr/>
        </p:nvSpPr>
        <p:spPr>
          <a:xfrm>
            <a:off x="5430983" y="2428168"/>
            <a:ext cx="109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transmitted</a:t>
            </a:r>
            <a:endParaRPr lang="en-US" sz="14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6405041" y="2428168"/>
            <a:ext cx="94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kt received</a:t>
            </a:r>
            <a:endParaRPr lang="en-US" sz="1400" b="1" dirty="0"/>
          </a:p>
        </p:txBody>
      </p:sp>
      <p:sp>
        <p:nvSpPr>
          <p:cNvPr id="46" name="Rectangle 45"/>
          <p:cNvSpPr/>
          <p:nvPr/>
        </p:nvSpPr>
        <p:spPr>
          <a:xfrm>
            <a:off x="4709305" y="3852837"/>
            <a:ext cx="3901295" cy="70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24400" y="4927727"/>
            <a:ext cx="3901295" cy="70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724400" y="5924525"/>
            <a:ext cx="3901295" cy="70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5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416 L 0.20191 0.648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7" y="32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82054E-6 L 0.20191 0.64454 " pathEditMode="relative" rAng="0" ptsTypes="AA">
                                      <p:cBhvr>
                                        <p:cTn id="55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7" y="32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208 L 0.03524 0.502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4 0.50232 L 0.24357 0.5023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67" grpId="0" animBg="1"/>
      <p:bldP spid="68" grpId="0" animBg="1"/>
      <p:bldP spid="2072" grpId="0"/>
      <p:bldP spid="86" grpId="0"/>
      <p:bldP spid="98" grpId="0"/>
      <p:bldP spid="99" grpId="0"/>
      <p:bldP spid="46" grpId="0" animBg="1"/>
      <p:bldP spid="109" grpId="0" animBg="1"/>
      <p:bldP spid="109" grpId="1" animBg="1"/>
      <p:bldP spid="1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Scarcity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gigaom.com/wp-content/uploads/sites/1/2010/02/spectrumarmegedd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97" y="1524000"/>
            <a:ext cx="7363252" cy="43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0897" y="6107668"/>
            <a:ext cx="728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Peter </a:t>
            </a:r>
            <a:r>
              <a:rPr lang="en-US" dirty="0" smtClean="0"/>
              <a:t>Rysavy, Information </a:t>
            </a:r>
            <a:r>
              <a:rPr lang="en-US" dirty="0"/>
              <a:t>Week </a:t>
            </a:r>
            <a:r>
              <a:rPr lang="en-US" dirty="0" smtClean="0"/>
              <a:t>Magazine, 2009. [10]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 of Cognitive Radio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Friedrich </a:t>
            </a:r>
            <a:r>
              <a:rPr lang="en-US" dirty="0" err="1" smtClean="0"/>
              <a:t>Jondral</a:t>
            </a:r>
            <a:r>
              <a:rPr lang="en-US" dirty="0" smtClean="0"/>
              <a:t>, EURASIP, 2005</a:t>
            </a:r>
            <a:endParaRPr lang="en-US" dirty="0"/>
          </a:p>
        </p:txBody>
      </p:sp>
      <p:pic>
        <p:nvPicPr>
          <p:cNvPr id="1027" name="Picture 3" descr="E:\MS\ThesisJuly2017\MSThesisPresentation\PhysicalC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811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Front-End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Cabric</a:t>
            </a:r>
            <a:r>
              <a:rPr lang="en-US" dirty="0" smtClean="0"/>
              <a:t> et al., SSC, 2004</a:t>
            </a:r>
            <a:endParaRPr lang="en-US" dirty="0"/>
          </a:p>
        </p:txBody>
      </p:sp>
      <p:pic>
        <p:nvPicPr>
          <p:cNvPr id="2050" name="Picture 2" descr="E:\MS\ThesisJuly2017\MSThesisPresentation\RFFront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809750"/>
            <a:ext cx="6867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Networks (CRNs)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050" name="Picture 2" descr="E:\MS\ThesisJuly2017\MSThesisPresentation\cog_ar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0" y="1219200"/>
            <a:ext cx="6297521" cy="49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Akyildiz</a:t>
            </a:r>
            <a:r>
              <a:rPr lang="en-US" dirty="0" smtClean="0"/>
              <a:t> et al., Computer Networks, 2006 [11]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System Model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074" name="Picture 2" descr="E:\MS\ThesisJuly2017\MSThesisPresentation\System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190625"/>
            <a:ext cx="61531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channel utilization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𝑈𝑡𝑖𝑙𝑖𝑧𝑎𝑡𝑖𝑜𝑛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𝑇𝑟𝑎𝑛𝑠𝑚𝑖𝑡𝑡𝑒𝑑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𝑅𝑒𝑐𝑒𝑖𝑣𝑒𝑑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𝑈𝑡𝑖𝑙𝑖𝑧𝑎𝑡𝑖𝑜𝑛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𝑈𝑡𝑖𝑙𝑖𝑧𝑎𝑡𝑖𝑜𝑛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609188" cy="2081212"/>
              <a:chOff x="3581400" y="2187575"/>
              <a:chExt cx="2609188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28880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17788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585260" y="2238375"/>
                <a:ext cx="67807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Channel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294496" y="2481262"/>
                <a:ext cx="99270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Transmitted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388592" y="2481262"/>
                <a:ext cx="74783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Received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3124200" y="2238375"/>
            <a:ext cx="845873" cy="2030412"/>
            <a:chOff x="6400800" y="2238375"/>
            <a:chExt cx="84587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400800" y="2238375"/>
              <a:ext cx="84587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Utilization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617329" y="2241241"/>
              <a:ext cx="6780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Channel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4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-76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Drop Ratio with Different Data Rates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104" y="381000"/>
            <a:ext cx="4403394" cy="192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81000"/>
            <a:ext cx="4405952" cy="195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68" y="2514601"/>
            <a:ext cx="4403680" cy="195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505004"/>
            <a:ext cx="4342265" cy="197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964"/>
            <a:ext cx="4385603" cy="196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512" y="4640435"/>
            <a:ext cx="4373093" cy="195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7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2858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4862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4264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-13079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Delivery Ratio with Different Data Rates</a:t>
            </a:r>
            <a:endParaRPr lang="en-US" sz="32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4" y="391236"/>
            <a:ext cx="4367283" cy="190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149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" y="2514601"/>
            <a:ext cx="4403679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05004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4" y="4660964"/>
            <a:ext cx="4381054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1630"/>
            <a:ext cx="4367405" cy="197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84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End Time Justification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70185"/>
            <a:ext cx="4284806" cy="279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70185"/>
            <a:ext cx="4613852" cy="279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6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Comparison with Round-Robin Approach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t-based Confidence Interval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www.stat.wmich.edu/s216/book/node79.html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6" y="1524000"/>
            <a:ext cx="8519465" cy="145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88" y="2961132"/>
            <a:ext cx="4391121" cy="313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96" y="3059159"/>
            <a:ext cx="4847475" cy="296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2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Under-utilization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Licensed frequency spectrums are mostly under-utilized!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2438400"/>
            <a:ext cx="9129712" cy="39074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Valenta</a:t>
            </a:r>
            <a:r>
              <a:rPr lang="en-US" dirty="0" smtClean="0"/>
              <a:t> et al., CROWNCOM, 2009 [8]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Selection Process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radio transmission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𝑇𝑟𝑎𝑛𝑠𝑚𝑖𝑠𝑠𝑖𝑜𝑛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𝑆𝑒𝑛𝑡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𝑄𝑢𝑒𝑢𝑒𝑑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𝑇𝑟𝑎𝑛𝑠𝑚𝑖𝑠𝑠𝑖𝑜𝑛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𝑇𝑟𝑎𝑛𝑠𝑚𝑖𝑠𝑠𝑖𝑜𝑛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527300" cy="2081212"/>
              <a:chOff x="3581400" y="2187575"/>
              <a:chExt cx="2527300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343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096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735388" y="2238375"/>
                <a:ext cx="569913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Radio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516438" y="2481262"/>
                <a:ext cx="763588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Queued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537200" y="2481262"/>
                <a:ext cx="4762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978150" y="2238375"/>
            <a:ext cx="1230313" cy="2030412"/>
            <a:chOff x="6254750" y="2238375"/>
            <a:chExt cx="123031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254750" y="2238375"/>
              <a:ext cx="12303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Transmission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725488" y="2241241"/>
              <a:ext cx="573088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Radio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736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Increase Spectrum Utilization?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2133600"/>
            <a:ext cx="5384800" cy="4038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981200" y="3539816"/>
            <a:ext cx="533400" cy="700088"/>
          </a:xfrm>
          <a:prstGeom prst="rect">
            <a:avLst/>
          </a:prstGeom>
        </p:spPr>
      </p:pic>
      <p:pic>
        <p:nvPicPr>
          <p:cNvPr id="10" name="Picture 9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445528" y="3546144"/>
            <a:ext cx="533400" cy="700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1156 L 0.4375 -0.18918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10731E-6 L 0.496 0.187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0" y="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CRNs and Different Types of Users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2027</Words>
  <Application>Microsoft Office PowerPoint</Application>
  <PresentationFormat>On-screen Show (4:3)</PresentationFormat>
  <Paragraphs>550</Paragraphs>
  <Slides>50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Overcoming Throughput Degradation in Multi-Radio Cognitive Radio Networks</vt:lpstr>
      <vt:lpstr>Outline</vt:lpstr>
      <vt:lpstr>Related work</vt:lpstr>
      <vt:lpstr>Spectrum Scarcity Problem</vt:lpstr>
      <vt:lpstr>Spectrum Under-utilization</vt:lpstr>
      <vt:lpstr>How to Increase Spectrum Utilization?</vt:lpstr>
      <vt:lpstr>CRNs and Different Types of Users</vt:lpstr>
      <vt:lpstr>Opportunistic Switching by An SU</vt:lpstr>
      <vt:lpstr>Opportunistic Switching by An SU</vt:lpstr>
      <vt:lpstr>Opportunistic Switching by An SU</vt:lpstr>
      <vt:lpstr>PowerPoint Presentation</vt:lpstr>
      <vt:lpstr>Another Way of Increasing Spectrum Utilization: Multi-radio Networks</vt:lpstr>
      <vt:lpstr>Multi-radio Cognitive Radio Networks</vt:lpstr>
      <vt:lpstr>Related Research Work</vt:lpstr>
      <vt:lpstr>Related Research Work [contd.]</vt:lpstr>
      <vt:lpstr>Related Research Work [contd.]</vt:lpstr>
      <vt:lpstr>Related Research Work [contd.]</vt:lpstr>
      <vt:lpstr>Motivation Behind Our Work</vt:lpstr>
      <vt:lpstr>Our Research Problem</vt:lpstr>
      <vt:lpstr>Proposed Methodology</vt:lpstr>
      <vt:lpstr>Overview of Our Proposed Methodology</vt:lpstr>
      <vt:lpstr>Our Proposed Methodology: Intra-user Collision Avoidance</vt:lpstr>
      <vt:lpstr>Radio And Channel Selections  in Our Proposed Methodology</vt:lpstr>
      <vt:lpstr>Radio Selection</vt:lpstr>
      <vt:lpstr>Variants of Our Proposed Methodology</vt:lpstr>
      <vt:lpstr>Experimentation and evaluation</vt:lpstr>
      <vt:lpstr>Simulator Modifications</vt:lpstr>
      <vt:lpstr>Simulation Settings</vt:lpstr>
      <vt:lpstr>Simulation Results</vt:lpstr>
      <vt:lpstr>Simulation Results [contd.]</vt:lpstr>
      <vt:lpstr>PowerPoint Presentation</vt:lpstr>
      <vt:lpstr>PowerPoint Presentation</vt:lpstr>
      <vt:lpstr>Summary of Simulation Results</vt:lpstr>
      <vt:lpstr>Conclusion</vt:lpstr>
      <vt:lpstr>References I</vt:lpstr>
      <vt:lpstr>References II</vt:lpstr>
      <vt:lpstr>PowerPoint Presentation</vt:lpstr>
      <vt:lpstr>Back-up Slides</vt:lpstr>
      <vt:lpstr>Sequential Radio and Channel Selection</vt:lpstr>
      <vt:lpstr>Physical Design of Cognitive Radio</vt:lpstr>
      <vt:lpstr>Cognitive Radio Front-End</vt:lpstr>
      <vt:lpstr>Cognitive Radio Networks (CRNs)</vt:lpstr>
      <vt:lpstr>Our System Model</vt:lpstr>
      <vt:lpstr>Channel Selection</vt:lpstr>
      <vt:lpstr>PowerPoint Presentation</vt:lpstr>
      <vt:lpstr>PowerPoint Presentation</vt:lpstr>
      <vt:lpstr>Simulation End Time Justification</vt:lpstr>
      <vt:lpstr>Comparison with Round-Robin Approach</vt:lpstr>
      <vt:lpstr>t-based Confidence Interval</vt:lpstr>
      <vt:lpstr>Radio Selection Process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Tanvir Ahmed Khan</dc:creator>
  <cp:lastModifiedBy>Class Room</cp:lastModifiedBy>
  <cp:revision>756</cp:revision>
  <dcterms:created xsi:type="dcterms:W3CDTF">2016-07-23T11:19:34Z</dcterms:created>
  <dcterms:modified xsi:type="dcterms:W3CDTF">2017-07-21T09:19:36Z</dcterms:modified>
</cp:coreProperties>
</file>